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402138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3fa7a49a_1_48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3fa7a49a_1_48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063fa7a49a_1_48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Details about the dataset - Size, features, relevance</a:t>
            </a:r>
            <a:endParaRPr/>
          </a:p>
        </p:txBody>
      </p:sp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3fa7a49a_1_10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3fa7a49a_1_10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63fa7a49a_1_105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cded1b77d_0_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cded1b77d_0_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cded1b77d_0_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502c2b40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5502c2b40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05502c2b40_0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fc220e04_1_17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fc220e04_1_17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06fc220e04_1_17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80849ca9_1_2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680849ca9_1_2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0680849ca9_1_2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80849ca9_1_8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80849ca9_1_8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0680849ca9_1_8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3fa7a49a_1_11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63fa7a49a_1_11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063fa7a49a_1_11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80849ca9_1_3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80849ca9_1_3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0680849ca9_1_35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fc220e04_1_3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fc220e04_1_3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6fc220e04_1_3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6fc220e04_3_48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6fc220e04_3_48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06fc220e04_3_48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6fc220e04_3_5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6fc220e04_3_5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06fc220e04_3_55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fc220e04_3_6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fc220e04_3_6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06fc220e04_3_6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80849ca9_3_27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80849ca9_3_27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0680849ca9_3_27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6fc220e04_3_3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6fc220e04_3_3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6fc220e04_3_3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680849ca9_3_17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680849ca9_3_17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680849ca9_3_17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680849ca9_3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680849ca9_3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0680849ca9_3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680849ca9_3_37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680849ca9_3_37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680849ca9_3_37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3fa7a49a_1_4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3fa7a49a_1_4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063fa7a49a_1_4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fc220e04_3_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6fc220e04_3_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06fc220e04_3_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63fa7a49a_1_14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63fa7a49a_1_14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063fa7a49a_1_14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3fa7a49a_1_53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3fa7a49a_1_53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063fa7a49a_1_53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fc220e04_3_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fc220e04_3_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6fc220e04_3_9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fc220e04_3_22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fc220e04_3_22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6fc220e04_3_22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3860800" y="6096000"/>
            <a:ext cx="38607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6096000"/>
            <a:ext cx="38607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7721600" y="6096000"/>
            <a:ext cx="38607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352800" y="5410200"/>
            <a:ext cx="8026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3352800" y="3810000"/>
            <a:ext cx="8026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descr="BITS_university_logo_whitevert.png" id="61" name="Google Shape;61;p13"/>
          <p:cNvPicPr preferRelativeResize="0"/>
          <p:nvPr/>
        </p:nvPicPr>
        <p:blipFill rotWithShape="1">
          <a:blip r:embed="rId3">
            <a:alphaModFix/>
          </a:blip>
          <a:srcRect b="28591" l="0" r="0" t="0"/>
          <a:stretch/>
        </p:blipFill>
        <p:spPr>
          <a:xfrm>
            <a:off x="101600" y="3352800"/>
            <a:ext cx="27432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-101600" y="5257800"/>
            <a:ext cx="294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03200" y="5666602"/>
            <a:ext cx="254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2778448" y="6550672"/>
            <a:ext cx="9413346" cy="48601"/>
            <a:chOff x="2083888" y="6550671"/>
            <a:chExt cx="7060186" cy="48601"/>
          </a:xfrm>
        </p:grpSpPr>
        <p:sp>
          <p:nvSpPr>
            <p:cNvPr id="69" name="Google Shape;69;p14"/>
            <p:cNvSpPr/>
            <p:nvPr/>
          </p:nvSpPr>
          <p:spPr>
            <a:xfrm>
              <a:off x="4630476" y="6550672"/>
              <a:ext cx="2328600" cy="48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07874" y="6550671"/>
              <a:ext cx="2236200" cy="4560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083888" y="6550672"/>
              <a:ext cx="2580600" cy="48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72" name="Google Shape;72;p14"/>
          <p:cNvPicPr preferRelativeResize="0"/>
          <p:nvPr/>
        </p:nvPicPr>
        <p:blipFill rotWithShape="1">
          <a:blip r:embed="rId2">
            <a:alphaModFix/>
          </a:blip>
          <a:srcRect b="5338" l="1922" r="0" t="0"/>
          <a:stretch/>
        </p:blipFill>
        <p:spPr>
          <a:xfrm>
            <a:off x="8839201" y="-1"/>
            <a:ext cx="2924257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4"/>
          <p:cNvGrpSpPr/>
          <p:nvPr/>
        </p:nvGrpSpPr>
        <p:grpSpPr>
          <a:xfrm>
            <a:off x="2844737" y="6553201"/>
            <a:ext cx="9346979" cy="45600"/>
            <a:chOff x="1905000" y="6553200"/>
            <a:chExt cx="7010409" cy="45600"/>
          </a:xfrm>
        </p:grpSpPr>
        <p:sp>
          <p:nvSpPr>
            <p:cNvPr id="74" name="Google Shape;74;p14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-63" y="1295401"/>
            <a:ext cx="9346979" cy="45600"/>
            <a:chOff x="1905000" y="6553200"/>
            <a:chExt cx="7010409" cy="45600"/>
          </a:xfrm>
        </p:grpSpPr>
        <p:sp>
          <p:nvSpPr>
            <p:cNvPr id="78" name="Google Shape;78;p14"/>
            <p:cNvSpPr/>
            <p:nvPr/>
          </p:nvSpPr>
          <p:spPr>
            <a:xfrm>
              <a:off x="4267200" y="6553200"/>
              <a:ext cx="2328600" cy="4560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905000" y="6553200"/>
              <a:ext cx="2362200" cy="4560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586809" y="6553200"/>
              <a:ext cx="23286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0" y="6554056"/>
            <a:ext cx="1219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11815" y="6554055"/>
            <a:ext cx="1218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897825" y="3505200"/>
            <a:ext cx="56928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Vision Transformers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 Sumantrak Mukherjee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: 2019A8PS0413P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Preetika Verma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: 2019A7PS0088P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Sneha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: 2019A7PS0042P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: Dr. Surekha Bhanot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TA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: Achleshwar Luthra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8888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06400" y="137500"/>
            <a:ext cx="8432700" cy="10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Structure of Encoder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348250" y="1580550"/>
            <a:ext cx="108765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prepend a learnable embedding to the sequence of embedded patches (z</a:t>
            </a:r>
            <a:r>
              <a:rPr b="1" baseline="30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</a:t>
            </a:r>
            <a:r>
              <a:rPr b="1"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whose state at the output of the Transformer encoder (z</a:t>
            </a:r>
            <a:r>
              <a:rPr b="1" baseline="30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serves as the image representation y.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LN(z</a:t>
            </a:r>
            <a:r>
              <a:rPr baseline="30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LN is LayerNorm,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is the total number of layers in the Transformer encoder.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during pre-training and fine-tuning, a classification head is attached to z</a:t>
            </a:r>
            <a:r>
              <a:rPr b="1" baseline="30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Transformer encoder consists of alternating layers of multi-headed self-attention (MSA) and multi-layer perceptron (MLP) blocks. LayerNorm (LN) is applied before every block, and residual connections after every block.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z`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 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MSA(LN(z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l-1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+ z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l-1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l  = 1 . . . 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 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MLP(LN(z`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l-1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+ z`</a:t>
            </a:r>
            <a:r>
              <a:rPr baseline="-25000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				 	l  = 1 . . . L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MLP contains two layers with a GELU non-linearity. 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285375" y="1949925"/>
            <a:ext cx="10992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4600"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4647900" y="1567150"/>
            <a:ext cx="6951900" cy="4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Due to computational constraints, we pre-train ViT on large datasets, and fine-tune to (smaller) downstream tasks. 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For this, we remove the pre-trained prediction head and attach a zero-initialized D × K feedforward layer, where K is the number of downstream classes.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Datasets Used: ImageNet and Cassava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We have pre-trained our model on ImageNet. We have fine-tuned using a subset of Cassava leaf disease classification dataset.</a:t>
            </a:r>
            <a:endParaRPr sz="22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" y="1718025"/>
            <a:ext cx="3683501" cy="41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600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ImageNet - Big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890457" y="1907177"/>
            <a:ext cx="10411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406400" y="1535300"/>
            <a:ext cx="4871100" cy="4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 used the ILSVRC-2012 ImageNet dataset with 1k classes and 1.3M images.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ImageNet is an image database organized containing 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more than 14 million  images have been hand-annotated by the project to indicate what objects are pictured and in at least one million of the images, bounding boxes are also provided.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1724" l="14759" r="12066" t="1908"/>
          <a:stretch/>
        </p:blipFill>
        <p:spPr>
          <a:xfrm>
            <a:off x="5771725" y="1768075"/>
            <a:ext cx="5426124" cy="39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/>
              <a:t>Cassava - Small Dataset (Fine-tuning)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406400" y="6522450"/>
            <a:ext cx="1073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86" name="Google Shape;186;p27"/>
          <p:cNvSpPr txBox="1"/>
          <p:nvPr/>
        </p:nvSpPr>
        <p:spPr>
          <a:xfrm>
            <a:off x="406400" y="1674325"/>
            <a:ext cx="5139000" cy="4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IN" sz="2100">
                <a:latin typeface="Times New Roman"/>
                <a:ea typeface="Times New Roman"/>
                <a:cs typeface="Times New Roman"/>
                <a:sym typeface="Times New Roman"/>
              </a:rPr>
              <a:t>We used the Cassava dataset consisting of a total of 21367 labelled images. 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Cassava consists of leaf images for the cassava plant depicting healthy and four (4) disease conditions.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2100"/>
              <a:buFont typeface="Times New Roman"/>
              <a:buAutoNum type="arabicPeriod"/>
            </a:pPr>
            <a:r>
              <a:rPr b="1" lang="en-IN" sz="21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Cassava Mosaic Disease(CMD)</a:t>
            </a:r>
            <a:endParaRPr b="1" sz="21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Font typeface="Times New Roman"/>
              <a:buAutoNum type="arabicPeriod"/>
            </a:pPr>
            <a:r>
              <a:rPr b="1" lang="en-IN" sz="21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Cassava Bacterial Blight (CBB) </a:t>
            </a:r>
            <a:endParaRPr b="1" sz="21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Font typeface="Times New Roman"/>
              <a:buAutoNum type="arabicPeriod"/>
            </a:pPr>
            <a:r>
              <a:rPr b="1" lang="en-IN" sz="21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Cassava Green Mite (CGM) </a:t>
            </a:r>
            <a:endParaRPr b="1" sz="21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Font typeface="Times New Roman"/>
              <a:buAutoNum type="arabicPeriod"/>
            </a:pPr>
            <a:r>
              <a:rPr b="1" lang="en-IN" sz="21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Cassava Brown Streak Disease (CBSD)</a:t>
            </a:r>
            <a:endParaRPr b="1" sz="21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Font typeface="Times New Roman"/>
              <a:buAutoNum type="arabicPeriod"/>
            </a:pPr>
            <a:r>
              <a:rPr b="1" lang="en-IN" sz="21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Healthy</a:t>
            </a:r>
            <a:endParaRPr b="1" sz="21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grpSp>
        <p:nvGrpSpPr>
          <p:cNvPr id="187" name="Google Shape;187;p27"/>
          <p:cNvGrpSpPr/>
          <p:nvPr/>
        </p:nvGrpSpPr>
        <p:grpSpPr>
          <a:xfrm>
            <a:off x="6096008" y="1831736"/>
            <a:ext cx="4876633" cy="3867761"/>
            <a:chOff x="5751374" y="1717975"/>
            <a:chExt cx="5556150" cy="4237249"/>
          </a:xfrm>
        </p:grpSpPr>
        <p:pic>
          <p:nvPicPr>
            <p:cNvPr id="188" name="Google Shape;18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1387" y="1717975"/>
              <a:ext cx="2615300" cy="1906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51625" y="1717975"/>
              <a:ext cx="2855900" cy="19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51374" y="3678125"/>
              <a:ext cx="2615325" cy="227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51625" y="3678125"/>
              <a:ext cx="2855899" cy="22770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8"/>
          <p:cNvGrpSpPr/>
          <p:nvPr/>
        </p:nvGrpSpPr>
        <p:grpSpPr>
          <a:xfrm>
            <a:off x="11" y="5"/>
            <a:ext cx="10393335" cy="6857988"/>
            <a:chOff x="5751374" y="1717975"/>
            <a:chExt cx="5556150" cy="4237249"/>
          </a:xfrm>
        </p:grpSpPr>
        <p:pic>
          <p:nvPicPr>
            <p:cNvPr id="199" name="Google Shape;1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1387" y="1717975"/>
              <a:ext cx="2615300" cy="1906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51625" y="1717975"/>
              <a:ext cx="2855900" cy="19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51374" y="3678125"/>
              <a:ext cx="2615325" cy="227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51625" y="3678125"/>
              <a:ext cx="2855899" cy="22770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Implementational Modifications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616150" y="1835050"/>
            <a:ext cx="588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ImageNet for Pre-Training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- It was not practically possible to train the ImageNet dataset on Vision transformer with a single Colab GPU. We defined the architecture and loaded pre-trained weights from the official Github repository.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Cassava Leaf Disease Classification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- We fine-tuned on a subset of 1500 images. We used 10% of these for cross-validation. We also reduced the number of classes to 3 instead of 5.  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750" y="2274588"/>
            <a:ext cx="5390749" cy="3369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/>
              <a:t>Preprocessing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62575" y="1861850"/>
            <a:ext cx="6951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Train dataset - Normalization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Random transformations - horizontal and vertical flip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Resizing to 224*224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Validation dataset - Resizing to 224*224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Pytorch was used for the code and training time was 55 minutes on Colab GPU.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825" y="1987713"/>
            <a:ext cx="2882575" cy="28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/>
              <a:t>Model architecture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46500" y="1678800"/>
            <a:ext cx="11558700" cy="4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Patch size 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is specified as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196 patches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of size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16x16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obtained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from the image.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Number of channels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three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 Convolutional 2d layer is used for reshaping the input image as a sequence of flattened patches.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Kernel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stride size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 We map to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768 dimensions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We add a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learnable embedding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to this sequence whose 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state at output gives us the class.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Position embeddings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are added to retain positional information.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Each block of the transformer has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Layer Normalization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 This is followed by an attention layer with 8 heads. The input is also fed into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MLP layer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 Outputs from MLP and attention layer are added.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MLP layer has a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linear layer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followed by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GELU activation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 This is again followed by a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linear layer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We use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12 blocks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for our implementation. There are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residual connections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 after every block.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r>
              <a:rPr lang="en-IN"/>
              <a:t> </a:t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439725" y="1678800"/>
            <a:ext cx="110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33" name="Google Shape;233;p32"/>
          <p:cNvSpPr txBox="1"/>
          <p:nvPr/>
        </p:nvSpPr>
        <p:spPr>
          <a:xfrm>
            <a:off x="493000" y="1705425"/>
            <a:ext cx="97671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Training time - 55 minutes on Colab GPU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Framework used - PyTorch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Number of epochs - 10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Learning rate - 0.001 with scheduling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Optimizer - SGD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Loss function - Cross-entropy loss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Batch size - 16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Training accuracy after 10 epochs - 86.888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Validation accuracy after 10 </a:t>
            </a: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epochs</a:t>
            </a: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 - 82.00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19875" y="200925"/>
            <a:ext cx="8432700" cy="94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3900"/>
              <a:t>Attention is all you need!</a:t>
            </a:r>
            <a:endParaRPr sz="3900"/>
          </a:p>
        </p:txBody>
      </p:sp>
      <p:sp>
        <p:nvSpPr>
          <p:cNvPr id="240" name="Google Shape;240;p33"/>
          <p:cNvSpPr txBox="1"/>
          <p:nvPr/>
        </p:nvSpPr>
        <p:spPr>
          <a:xfrm>
            <a:off x="319875" y="1558950"/>
            <a:ext cx="115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492875" y="1675775"/>
            <a:ext cx="36594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Attention in layman terms is the process of selectively concentrating on a few things while ignoring other aspects.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akes in an input of size n and gives out an output of size n. Uses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Key, Query 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 Value 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matrices.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350" y="1620725"/>
            <a:ext cx="6750850" cy="43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Title and affiliation of authors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06400" y="1460000"/>
            <a:ext cx="104934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Alexey Dosovitskiy -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Lucas Beyer -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Alexander Kolesnikov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Dirk Weissenborn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Xiaohua Zhai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Thomas Unterthiner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Mostafa Dehghani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Matthias Minderer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Georg Heigold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Sylvain Gelly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Jakob Uszkoreit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Neil Houlsby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All 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authors</a:t>
            </a: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 are affiliated with Google Research, Brain Team. 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725" y="1518550"/>
            <a:ext cx="7514324" cy="42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Implementation: Attention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06400" y="1888625"/>
            <a:ext cx="6063300" cy="4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4 image patches A,B,C and D.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calculate the Context vector for D, the operations would be multiplying the Query(D) with the Key vectors of A,B,C. 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we perform a softmax operation on resultant vector. 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softmax operation, we get the values [0.2,0.3.0.5]. 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calculating the context we use 0.2*V_A + 0.3*V_B + 0.5*V_C.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250" y="1542313"/>
            <a:ext cx="4712800" cy="4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75"/>
            <a:ext cx="12251451" cy="66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/>
        </p:nvSpPr>
        <p:spPr>
          <a:xfrm>
            <a:off x="2866425" y="5973950"/>
            <a:ext cx="1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7809000" y="6268650"/>
            <a:ext cx="18219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2"/>
                </a:solidFill>
              </a:rPr>
              <a:t>197x3x</a:t>
            </a:r>
            <a:r>
              <a:rPr b="1" lang="en-IN" sz="1500">
                <a:solidFill>
                  <a:schemeClr val="dk2"/>
                </a:solidFill>
              </a:rPr>
              <a:t>8x96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2"/>
                </a:solidFill>
              </a:rPr>
              <a:t>(3*12*64=2304)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4299625" y="6268650"/>
            <a:ext cx="2403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2"/>
                </a:solidFill>
              </a:rPr>
              <a:t>197x2304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514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Self-Attention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406400" y="1465750"/>
            <a:ext cx="108798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en-IN" sz="2100">
                <a:latin typeface="Times New Roman"/>
                <a:ea typeface="Times New Roman"/>
                <a:cs typeface="Times New Roman"/>
                <a:sym typeface="Times New Roman"/>
              </a:rPr>
              <a:t>Self-Attention (SA): 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For each element in an input sequence </a:t>
            </a: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R </a:t>
            </a:r>
            <a:r>
              <a:rPr baseline="30000"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X D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 we compute a weighted sum over all 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values v in the sequence. T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he attention weights A</a:t>
            </a:r>
            <a:r>
              <a:rPr baseline="-25000" lang="en-IN" sz="21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 are based on the 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pairwise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 similarity between two elements of the sequence and their respective query q</a:t>
            </a:r>
            <a:r>
              <a:rPr baseline="30000" lang="en-IN" sz="2100"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and key k</a:t>
            </a:r>
            <a:r>
              <a:rPr baseline="30000" lang="en-IN" sz="2100"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representations.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100">
                <a:latin typeface="Times New Roman"/>
                <a:ea typeface="Times New Roman"/>
                <a:cs typeface="Times New Roman"/>
                <a:sym typeface="Times New Roman"/>
              </a:rPr>
              <a:t>Multihead self-attention (MSA) is an extension of SA in which we run k self-attention operations, called “heads”, in parallel, and project their concatenated outputs.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3" y="3733050"/>
            <a:ext cx="10730675" cy="25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 b="0" l="0" r="0" t="1351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4031750" y="3241475"/>
            <a:ext cx="656400" cy="3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96 x 8</a:t>
            </a:r>
            <a:endParaRPr sz="1200"/>
          </a:p>
        </p:txBody>
      </p:sp>
      <p:sp>
        <p:nvSpPr>
          <p:cNvPr id="291" name="Google Shape;291;p39"/>
          <p:cNvSpPr txBox="1"/>
          <p:nvPr/>
        </p:nvSpPr>
        <p:spPr>
          <a:xfrm>
            <a:off x="4179100" y="6282025"/>
            <a:ext cx="50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(</a:t>
            </a:r>
            <a:r>
              <a:rPr b="1" lang="en-IN"/>
              <a:t>=8)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468925" y="1797550"/>
            <a:ext cx="1013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99" name="Google Shape;299;p40"/>
          <p:cNvSpPr txBox="1"/>
          <p:nvPr/>
        </p:nvSpPr>
        <p:spPr>
          <a:xfrm>
            <a:off x="406400" y="1797550"/>
            <a:ext cx="108798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en-IN" sz="2100">
                <a:latin typeface="Times New Roman"/>
                <a:ea typeface="Times New Roman"/>
                <a:cs typeface="Times New Roman"/>
                <a:sym typeface="Times New Roman"/>
              </a:rPr>
              <a:t>Using the ViT model, we have explored the direct application of Transformers to image recognition.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Unlike prior works using self-attention in computer vision, we do not introduce image-specific inductive biases into the architecture apart from the initial patch extraction step. Instead, we interpret an image as a sequence of patches and process it by a standard Transformer encoder as used in NLP.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This simple, yet scalable, strategy works surprisingly well when coupled with pre-training on large datasets.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100">
                <a:latin typeface="Times New Roman"/>
                <a:ea typeface="Times New Roman"/>
                <a:cs typeface="Times New Roman"/>
                <a:sym typeface="Times New Roman"/>
              </a:rPr>
              <a:t> Thus, Vision Transformer matches or exceeds the state of the art on many image classification datasets, whilst being relatively cheap to pre-train.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647375" y="0"/>
            <a:ext cx="80616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/>
              <a:t>Results: Loss</a:t>
            </a:r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75" y="2005013"/>
            <a:ext cx="46767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911800" y="5262350"/>
            <a:ext cx="41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Training</a:t>
            </a:r>
            <a:r>
              <a:rPr b="1" lang="en-IN"/>
              <a:t> Loss</a:t>
            </a:r>
            <a:endParaRPr b="1"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875" y="2068559"/>
            <a:ext cx="4676775" cy="301674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7843700" y="5181050"/>
            <a:ext cx="22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Validation loss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482200" y="152400"/>
            <a:ext cx="83568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406400" y="1797550"/>
            <a:ext cx="10879800" cy="4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The follow-up </a:t>
            </a: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works that have been made on Vision transformers are very encouraging. They include -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Applying ViT to other computer vision tasks, such as detection and segmentation.</a:t>
            </a:r>
            <a:r>
              <a:rPr b="1"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19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DINO (a method for self-supervised training of Vision Transformers) by Facebook AI. DINO models are capable of segmenting objects, without having ever been trained to do so. 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Further scaling of ViT would likely lead to improved performance.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ViT models haven’t shown any signs of saturating 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 yet.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Font typeface="Times New Roman"/>
              <a:buAutoNum type="arabicPeriod"/>
            </a:pPr>
            <a:r>
              <a:rPr b="1" lang="en-IN" sz="1900">
                <a:latin typeface="Times New Roman"/>
                <a:ea typeface="Times New Roman"/>
                <a:cs typeface="Times New Roman"/>
                <a:sym typeface="Times New Roman"/>
              </a:rPr>
              <a:t>Zero-shot learning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100"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/>
        </p:nvSpPr>
        <p:spPr>
          <a:xfrm>
            <a:off x="0" y="2677550"/>
            <a:ext cx="121920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3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600"/>
              <a:buNone/>
            </a:pPr>
            <a:r>
              <a:rPr lang="en-IN" sz="5400">
                <a:latin typeface="Times New Roman"/>
                <a:ea typeface="Times New Roman"/>
                <a:cs typeface="Times New Roman"/>
                <a:sym typeface="Times New Roman"/>
              </a:rPr>
              <a:t>Aim</a:t>
            </a: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06400" y="2011679"/>
            <a:ext cx="105010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406400" y="1432700"/>
            <a:ext cx="64653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Applying a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pure transformer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 directly to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image classification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 tasks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Showing that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reliance on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CNNs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 is not necessary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Proving that Vision Transformer (ViT) attains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better results compared to SOTA convolutional networks 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while requiring substantially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fewer computational resources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to train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Demonstrating its </a:t>
            </a:r>
            <a:r>
              <a:rPr b="1" lang="en-IN" sz="2400"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700" y="1295400"/>
            <a:ext cx="5227124" cy="48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49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4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44550" y="1603425"/>
            <a:ext cx="10649100" cy="4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image is split into a sequence of </a:t>
            </a: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fixed-size non-overlapping 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patches.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Flattened patches are </a:t>
            </a: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embedded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[CLS] token 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added to serve as representation of entire image. This learnable token is used for classification at output.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position embeddings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added.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Resultant Vector is fed into the Transformer Encoder. 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Transformer encoder consists of alternating layers of </a:t>
            </a: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Multi-headed Self Attention (MSA) 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blocks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Layernorm (LN)</a:t>
            </a:r>
            <a:r>
              <a:rPr lang="en-I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applied before every block.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Overview of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25" y="1447800"/>
            <a:ext cx="9810475" cy="514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06400" y="527100"/>
            <a:ext cx="8432700" cy="76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Arial"/>
              <a:buNone/>
            </a:pPr>
            <a:r>
              <a:rPr lang="en-IN" sz="3800">
                <a:latin typeface="Times New Roman"/>
                <a:ea typeface="Times New Roman"/>
                <a:cs typeface="Times New Roman"/>
                <a:sym typeface="Times New Roman"/>
              </a:rPr>
              <a:t>Vision Transformer - Working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132" name="Google Shape;132;p21"/>
          <p:cNvSpPr txBox="1"/>
          <p:nvPr/>
        </p:nvSpPr>
        <p:spPr>
          <a:xfrm>
            <a:off x="595850" y="1645550"/>
            <a:ext cx="53379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IN" sz="3000">
                <a:latin typeface="Times New Roman"/>
                <a:ea typeface="Times New Roman"/>
                <a:cs typeface="Times New Roman"/>
                <a:sym typeface="Times New Roman"/>
              </a:rPr>
              <a:t>Flattened 2D patches of fixed size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●"/>
            </a:pPr>
            <a:r>
              <a:rPr lang="en-I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and Positional </a:t>
            </a:r>
            <a:r>
              <a:rPr lang="en-I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IN" sz="3000">
                <a:latin typeface="Times New Roman"/>
                <a:ea typeface="Times New Roman"/>
                <a:cs typeface="Times New Roman"/>
                <a:sym typeface="Times New Roman"/>
              </a:rPr>
              <a:t>Learnable Embedding and Classification Head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Times New Roman"/>
              <a:buChar char="●"/>
            </a:pPr>
            <a:r>
              <a:rPr lang="en-IN" sz="3000">
                <a:latin typeface="Times New Roman"/>
                <a:ea typeface="Times New Roman"/>
                <a:cs typeface="Times New Roman"/>
                <a:sym typeface="Times New Roman"/>
              </a:rPr>
              <a:t>Alternating Layers of MSA and MLP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150" y="1645550"/>
            <a:ext cx="4857026" cy="4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4825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Splitting image into patches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2987" r="0" t="0"/>
          <a:stretch/>
        </p:blipFill>
        <p:spPr>
          <a:xfrm>
            <a:off x="4633700" y="2044325"/>
            <a:ext cx="3055175" cy="30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3025" l="0" r="0" t="0"/>
          <a:stretch/>
        </p:blipFill>
        <p:spPr>
          <a:xfrm>
            <a:off x="8359400" y="1295400"/>
            <a:ext cx="3832600" cy="37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48250" y="1748750"/>
            <a:ext cx="407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∈ R </a:t>
            </a:r>
            <a:r>
              <a:rPr b="1" baseline="30000" i="1" lang="en-I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H×W</a:t>
            </a:r>
            <a:r>
              <a:rPr b="1" baseline="30000" i="1" lang="en-IN" sz="24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×C</a:t>
            </a:r>
            <a:r>
              <a:rPr b="1" baseline="30000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 x</a:t>
            </a:r>
            <a:r>
              <a:rPr b="1" baseline="-25000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R </a:t>
            </a:r>
            <a:r>
              <a:rPr b="1" baseline="30000" i="1" lang="en-IN" sz="24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N×</a:t>
            </a:r>
            <a:r>
              <a:rPr b="1" baseline="30000" i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baseline="30000" i="1" lang="en-IN" sz="2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.P</a:t>
            </a:r>
            <a:r>
              <a:rPr b="1" baseline="30000" i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baseline="30000" i="1" lang="en-IN" sz="24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·C</a:t>
            </a:r>
            <a:r>
              <a:rPr b="1" baseline="30000" i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1" lang="en-I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48250" y="2418850"/>
            <a:ext cx="3985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(H, W) is the resolution of the original image. </a:t>
            </a:r>
            <a:endParaRPr b="1" sz="24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is the number of channels. </a:t>
            </a:r>
            <a:endParaRPr b="1" sz="24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(P, P) is the resolution of each image patch.</a:t>
            </a:r>
            <a:endParaRPr b="1" sz="24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IN" sz="240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HW/P</a:t>
            </a:r>
            <a:r>
              <a:rPr b="1" baseline="30000" lang="en-IN" sz="240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IN" sz="240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resulting number of patches, effective input sequence length</a:t>
            </a:r>
            <a:endParaRPr b="1" sz="2400">
              <a:solidFill>
                <a:srgbClr val="A61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124950" y="5399250"/>
            <a:ext cx="249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224x224</a:t>
            </a:r>
            <a:r>
              <a:rPr b="1" lang="en-IN" sz="320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x3</a:t>
            </a:r>
            <a:endParaRPr b="1" sz="3200">
              <a:solidFill>
                <a:srgbClr val="93C4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8591975" y="5399250"/>
            <a:ext cx="313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196x</a:t>
            </a:r>
            <a:r>
              <a:rPr b="1" lang="en-IN" sz="32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IN" sz="32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16x16</a:t>
            </a:r>
            <a:r>
              <a:rPr b="1" lang="en-IN" sz="32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x3</a:t>
            </a:r>
            <a:r>
              <a:rPr b="1" lang="en-IN" sz="32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7786025" y="3361625"/>
            <a:ext cx="573600" cy="4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06400" y="487650"/>
            <a:ext cx="8432700" cy="80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lang="en-IN" sz="3900">
                <a:latin typeface="Times New Roman"/>
                <a:ea typeface="Times New Roman"/>
                <a:cs typeface="Times New Roman"/>
                <a:sym typeface="Times New Roman"/>
              </a:rPr>
              <a:t>Patch and Positional Embeddings</a:t>
            </a:r>
            <a:endParaRPr sz="3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442875"/>
            <a:ext cx="6634200" cy="49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7360250" y="1741300"/>
            <a:ext cx="41322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rgbClr val="0000FF"/>
                </a:solidFill>
              </a:rPr>
              <a:t>z</a:t>
            </a:r>
            <a:r>
              <a:rPr baseline="-25000" lang="en-IN" sz="1800">
                <a:solidFill>
                  <a:srgbClr val="0000FF"/>
                </a:solidFill>
              </a:rPr>
              <a:t>0</a:t>
            </a:r>
            <a:r>
              <a:rPr lang="en-IN" sz="1800">
                <a:solidFill>
                  <a:srgbClr val="0000FF"/>
                </a:solidFill>
              </a:rPr>
              <a:t> =</a:t>
            </a:r>
            <a:r>
              <a:rPr lang="en-IN" sz="1800">
                <a:solidFill>
                  <a:schemeClr val="dk1"/>
                </a:solidFill>
              </a:rPr>
              <a:t> </a:t>
            </a:r>
            <a:r>
              <a:rPr lang="en-IN" sz="1800">
                <a:solidFill>
                  <a:srgbClr val="38761D"/>
                </a:solidFill>
              </a:rPr>
              <a:t>[</a:t>
            </a:r>
            <a:r>
              <a:rPr i="1" lang="en-IN" sz="1800">
                <a:solidFill>
                  <a:srgbClr val="38761D"/>
                </a:solidFill>
              </a:rPr>
              <a:t>x</a:t>
            </a:r>
            <a:r>
              <a:rPr baseline="-25000" i="1" lang="en-IN" sz="1800">
                <a:solidFill>
                  <a:srgbClr val="38761D"/>
                </a:solidFill>
              </a:rPr>
              <a:t>class</a:t>
            </a:r>
            <a:r>
              <a:rPr lang="en-IN" sz="1800">
                <a:solidFill>
                  <a:schemeClr val="dk1"/>
                </a:solidFill>
              </a:rPr>
              <a:t>; </a:t>
            </a:r>
            <a:r>
              <a:rPr lang="en-IN" sz="1800">
                <a:solidFill>
                  <a:srgbClr val="6AA84F"/>
                </a:solidFill>
              </a:rPr>
              <a:t>x</a:t>
            </a:r>
            <a:r>
              <a:rPr baseline="30000" lang="en-IN" sz="1800">
                <a:solidFill>
                  <a:srgbClr val="6AA84F"/>
                </a:solidFill>
              </a:rPr>
              <a:t>1</a:t>
            </a:r>
            <a:r>
              <a:rPr baseline="-25000" lang="en-IN" sz="1800">
                <a:solidFill>
                  <a:srgbClr val="6AA84F"/>
                </a:solidFill>
              </a:rPr>
              <a:t>p</a:t>
            </a:r>
            <a:r>
              <a:rPr lang="en-IN" sz="1800">
                <a:solidFill>
                  <a:srgbClr val="6AA84F"/>
                </a:solidFill>
              </a:rPr>
              <a:t>E; x</a:t>
            </a:r>
            <a:r>
              <a:rPr baseline="30000" lang="en-IN" sz="1800">
                <a:solidFill>
                  <a:srgbClr val="6AA84F"/>
                </a:solidFill>
              </a:rPr>
              <a:t>2</a:t>
            </a:r>
            <a:r>
              <a:rPr baseline="-25000" lang="en-IN" sz="1800">
                <a:solidFill>
                  <a:srgbClr val="6AA84F"/>
                </a:solidFill>
              </a:rPr>
              <a:t>p</a:t>
            </a:r>
            <a:r>
              <a:rPr lang="en-IN" sz="1800">
                <a:solidFill>
                  <a:srgbClr val="6AA84F"/>
                </a:solidFill>
              </a:rPr>
              <a:t>E; · · · ; x</a:t>
            </a:r>
            <a:r>
              <a:rPr baseline="30000" lang="en-IN" sz="1800">
                <a:solidFill>
                  <a:srgbClr val="6AA84F"/>
                </a:solidFill>
              </a:rPr>
              <a:t>N</a:t>
            </a:r>
            <a:r>
              <a:rPr baseline="-25000" lang="en-IN" sz="1800">
                <a:solidFill>
                  <a:srgbClr val="6AA84F"/>
                </a:solidFill>
              </a:rPr>
              <a:t>p</a:t>
            </a:r>
            <a:r>
              <a:rPr lang="en-IN" sz="1800">
                <a:solidFill>
                  <a:srgbClr val="6AA84F"/>
                </a:solidFill>
              </a:rPr>
              <a:t>E]</a:t>
            </a:r>
            <a:r>
              <a:rPr lang="en-IN" sz="1800">
                <a:solidFill>
                  <a:schemeClr val="dk1"/>
                </a:solidFill>
              </a:rPr>
              <a:t> + </a:t>
            </a:r>
            <a:r>
              <a:rPr i="1" lang="en-IN" sz="1800">
                <a:solidFill>
                  <a:srgbClr val="4A86E8"/>
                </a:solidFill>
              </a:rPr>
              <a:t>E</a:t>
            </a:r>
            <a:r>
              <a:rPr baseline="-25000" i="1" lang="en-IN" sz="1800">
                <a:solidFill>
                  <a:srgbClr val="4A86E8"/>
                </a:solidFill>
              </a:rPr>
              <a:t>pos</a:t>
            </a:r>
            <a:endParaRPr i="1" sz="1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rgbClr val="6AA84F"/>
                </a:solidFill>
              </a:rPr>
              <a:t>E ∈ R </a:t>
            </a:r>
            <a:r>
              <a:rPr baseline="30000" i="1" lang="en-IN" sz="1800">
                <a:solidFill>
                  <a:srgbClr val="6AA84F"/>
                </a:solidFill>
              </a:rPr>
              <a:t>(P .P ·C)×D  </a:t>
            </a:r>
            <a:r>
              <a:rPr lang="en-IN" sz="1800">
                <a:solidFill>
                  <a:srgbClr val="6AA84F"/>
                </a:solidFill>
              </a:rPr>
              <a:t>is the patch embedding,</a:t>
            </a:r>
            <a:r>
              <a:rPr lang="en-IN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N" sz="1800">
                <a:solidFill>
                  <a:srgbClr val="6D9EEB"/>
                </a:solidFill>
              </a:rPr>
              <a:t>E</a:t>
            </a:r>
            <a:r>
              <a:rPr baseline="-25000" i="1" lang="en-IN" sz="1800">
                <a:solidFill>
                  <a:srgbClr val="6D9EEB"/>
                </a:solidFill>
              </a:rPr>
              <a:t>pos</a:t>
            </a:r>
            <a:r>
              <a:rPr i="1" lang="en-IN" sz="1800">
                <a:solidFill>
                  <a:srgbClr val="6D9EEB"/>
                </a:solidFill>
              </a:rPr>
              <a:t> </a:t>
            </a:r>
            <a:r>
              <a:rPr lang="en-IN" sz="1800">
                <a:solidFill>
                  <a:srgbClr val="6D9EEB"/>
                </a:solidFill>
              </a:rPr>
              <a:t>∈ R </a:t>
            </a:r>
            <a:r>
              <a:rPr baseline="30000" i="1" lang="en-IN" sz="1800">
                <a:solidFill>
                  <a:srgbClr val="6D9EEB"/>
                </a:solidFill>
              </a:rPr>
              <a:t>(N+1)×D</a:t>
            </a:r>
            <a:r>
              <a:rPr lang="en-IN" sz="1800">
                <a:solidFill>
                  <a:srgbClr val="6D9EEB"/>
                </a:solidFill>
              </a:rPr>
              <a:t>  is the positional embedding,</a:t>
            </a:r>
            <a:endParaRPr sz="1800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N" sz="1800">
                <a:solidFill>
                  <a:srgbClr val="93C47D"/>
                </a:solidFill>
              </a:rPr>
              <a:t>X</a:t>
            </a:r>
            <a:r>
              <a:rPr baseline="-25000" i="1" lang="en-IN" sz="1800">
                <a:solidFill>
                  <a:srgbClr val="93C47D"/>
                </a:solidFill>
              </a:rPr>
              <a:t>class </a:t>
            </a:r>
            <a:r>
              <a:rPr lang="en-IN" sz="1800">
                <a:solidFill>
                  <a:srgbClr val="93C47D"/>
                </a:solidFill>
              </a:rPr>
              <a:t>is the learnable embedding. </a:t>
            </a:r>
            <a:endParaRPr sz="1800">
              <a:solidFill>
                <a:srgbClr val="93C47D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7360250" y="4406800"/>
            <a:ext cx="429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Transformer uses constant latent vector size D through all of its layers, so we flatten the patches and map to D dimensions with a trainable linear projection.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